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300" r:id="rId4"/>
    <p:sldId id="302" r:id="rId5"/>
    <p:sldId id="306" r:id="rId6"/>
    <p:sldId id="304" r:id="rId7"/>
    <p:sldId id="33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3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2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9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8528" y="875908"/>
            <a:ext cx="7701033" cy="325730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kk-KZ" sz="2000" b="1" spc="-1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8528" y="1594937"/>
            <a:ext cx="7155910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биотехнология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679" y="3307080"/>
            <a:ext cx="10647176" cy="15944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Курстың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клеткалары мен ұлпа культураларын өсіру технологиялары»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Автордың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аты-жөні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Асрандина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Салтанат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Шынтаевна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б.ғ.к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., доцент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722548"/>
            <a:ext cx="994028" cy="111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5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029" y="1450320"/>
            <a:ext cx="10281536" cy="941283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Тақырып: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vitro жағдайында өсімдіктердің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каллустық</a:t>
            </a: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ұлпаларды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өсіру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технологиялары</a:t>
            </a:r>
            <a:r>
              <a:rPr lang="en-US" sz="2000" spc="-13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2392" y="3759463"/>
            <a:ext cx="6125172" cy="47876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Каллусты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алу және оны өсіру әдістері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15814" y="3145733"/>
            <a:ext cx="1250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282392" y="4352994"/>
            <a:ext cx="7824663" cy="42176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Каллусогенезге әсер ететін факторлар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1282392" y="4913703"/>
            <a:ext cx="7002626" cy="47876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Клеткаларды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иммобилиздеу және өсіру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3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380" y="1123384"/>
            <a:ext cx="5351028" cy="28759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Тотипотенттік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(лат. totus толық, біртұтас және potentia күш) – жекешеленген клеткалардың көбейе өсіп, өзіне тән генетикалық ақпаратты толығымен жүзеге асырып, толыққанды бүтін организмге айналу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513800" y="1400160"/>
            <a:ext cx="5022287" cy="4083042"/>
            <a:chOff x="929154" y="2583689"/>
            <a:chExt cx="4892642" cy="3413488"/>
          </a:xfrm>
        </p:grpSpPr>
        <p:pic>
          <p:nvPicPr>
            <p:cNvPr id="9" name="Picture 2" descr="https://cdn.nplus1.ru/images/2020/06/16/0776c05cebc58b8dbea8db25245c81d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2869" y="2583689"/>
              <a:ext cx="4540057" cy="302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 rot="16200000">
              <a:off x="-142591" y="4150380"/>
              <a:ext cx="2533271" cy="3897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https://cdn.nplus1.ru/</a:t>
              </a:r>
              <a:r>
                <a:rPr lang="ru-RU" sz="20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59501" y="5611907"/>
              <a:ext cx="4262295" cy="3852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In vitro </a:t>
              </a:r>
              <a:r>
                <a:rPr lang="kk-KZ" sz="2000" dirty="0">
                  <a:latin typeface="Arial" panose="020B0604020202020204" pitchFamily="34" charset="0"/>
                  <a:cs typeface="Arial" panose="020B0604020202020204" pitchFamily="34" charset="0"/>
                </a:rPr>
                <a:t>жағдайында түзілген каллус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Объект 2"/>
          <p:cNvSpPr txBox="1">
            <a:spLocks/>
          </p:cNvSpPr>
          <p:nvPr/>
        </p:nvSpPr>
        <p:spPr>
          <a:xfrm>
            <a:off x="892754" y="4366678"/>
            <a:ext cx="5230955" cy="1424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Каллус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клеткалардың ретсіз бөлінуі нәтижесінде пайда болған ұлпа.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3724906">
            <a:off x="7847840" y="1781445"/>
            <a:ext cx="466722" cy="27541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6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3575" y="862839"/>
            <a:ext cx="454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Пролиферация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бастапқы клеткалардың бөлінуі жолымен жедел көбеюі. </a:t>
            </a:r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2775" y="2615444"/>
            <a:ext cx="53641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Дедифференциация</a:t>
            </a:r>
            <a:r>
              <a:rPr lang="en-U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маманданған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клеткалардың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пролиферациялануы.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13575" y="4044930"/>
            <a:ext cx="55488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Дифференциация 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біркелкі клеткалар мен ұлпалардың арасында өзара ерекшеліктердің пайда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болуы.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52114" y="1417985"/>
            <a:ext cx="3617484" cy="2048910"/>
            <a:chOff x="988942" y="1718267"/>
            <a:chExt cx="3653396" cy="3228871"/>
          </a:xfrm>
        </p:grpSpPr>
        <p:pic>
          <p:nvPicPr>
            <p:cNvPr id="7" name="Picture 4" descr="https://vitusltd.ru/blog/wp-content/uploads/2017/11/IMG_20171109_11013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4386" y="1718267"/>
              <a:ext cx="3437952" cy="3228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 rot="16200000">
              <a:off x="599572" y="4274486"/>
              <a:ext cx="9941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https://vitusltd.ru/</a:t>
              </a:r>
              <a:r>
                <a:rPr lang="ru-RU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130471" y="3758279"/>
            <a:ext cx="3639127" cy="2235201"/>
            <a:chOff x="6909255" y="2547873"/>
            <a:chExt cx="3295360" cy="3228871"/>
          </a:xfrm>
        </p:grpSpPr>
        <p:pic>
          <p:nvPicPr>
            <p:cNvPr id="10" name="Picture 6" descr="https://avatars.mds.yandex.net/get-zen_doc/1892973/pub_5d92853ea06eaf00ae8b0c5d_5dbefcbcfc69ab00aef7e41e/scale_120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700" y="2547873"/>
              <a:ext cx="3079915" cy="3228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 rot="16200000">
              <a:off x="6232147" y="4839418"/>
              <a:ext cx="156966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https://avatars.mds.yandex.net/</a:t>
              </a:r>
              <a:r>
                <a:rPr lang="ru-RU" sz="800" dirty="0">
                  <a:solidFill>
                    <a:schemeClr val="bg2"/>
                  </a:solidFill>
                </a:rPr>
                <a:t> </a:t>
              </a:r>
              <a:endParaRPr lang="en-US" sz="800" dirty="0">
                <a:solidFill>
                  <a:schemeClr val="bg2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411978" y="610129"/>
            <a:ext cx="5131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Табиғи жағдайда каллустың пайда болуы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4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66479" y="5349971"/>
            <a:ext cx="4359911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аллус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бетінде басқа да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ұлпалардың болуы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09258" y="1075883"/>
            <a:ext cx="3592945" cy="50770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Каллустың </a:t>
            </a: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сипаттамасы</a:t>
            </a:r>
          </a:p>
          <a:p>
            <a:pPr algn="ctr"/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5577" y="1870719"/>
            <a:ext cx="6559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Түсі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67065" y="2542865"/>
            <a:ext cx="15142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66479" y="3203783"/>
            <a:ext cx="209384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Борпылдақтығы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40103" y="3872208"/>
            <a:ext cx="17232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Түйіршіктілігі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91780" y="4559793"/>
            <a:ext cx="189026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Ылғалдылығы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77422" y="2772035"/>
            <a:ext cx="4956760" cy="3456240"/>
            <a:chOff x="1529065" y="1825626"/>
            <a:chExt cx="4798195" cy="357866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841878" y="4990007"/>
              <a:ext cx="4485382" cy="4142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 vitro </a:t>
              </a:r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жағдайында түзілген каллус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4" descr="http://900igr.net/up/datai/238790/0030-041-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878" y="1825626"/>
              <a:ext cx="4229004" cy="3164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 rot="16200000">
              <a:off x="1055837" y="4386290"/>
              <a:ext cx="1356639" cy="4101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900igr.net</a:t>
              </a:r>
              <a:endParaRPr lang="en-US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Объект 2"/>
          <p:cNvSpPr>
            <a:spLocks noGrp="1"/>
          </p:cNvSpPr>
          <p:nvPr>
            <p:ph idx="1"/>
          </p:nvPr>
        </p:nvSpPr>
        <p:spPr>
          <a:xfrm>
            <a:off x="862481" y="996566"/>
            <a:ext cx="5224283" cy="13949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Каллус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жұқа қабырғалы анатомиялық құрылысы жоқ паренхималық клеткалардан тұратын аморфты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масса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99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7406" y="2359681"/>
            <a:ext cx="31438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Экспланттың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тегі, көлемі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7406" y="2983960"/>
            <a:ext cx="3564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Экспланттың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жас ерекшелігі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6332" y="3590067"/>
            <a:ext cx="32680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Қоректік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орта құрамы, рН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6332" y="4121524"/>
            <a:ext cx="4317590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Фитогормондардың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табиғаты мен концентрациясы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5978" y="5292537"/>
            <a:ext cx="2368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Өсіру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жағдайлары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929746" y="1089283"/>
            <a:ext cx="5597235" cy="4603364"/>
            <a:chOff x="6985156" y="1403210"/>
            <a:chExt cx="4553344" cy="4258415"/>
          </a:xfrm>
        </p:grpSpPr>
        <p:pic>
          <p:nvPicPr>
            <p:cNvPr id="16" name="Picture 2" descr="https://d3i71xaburhd42.cloudfront.net/b6b6c792283bd9b171a173998d8d490beaf28dcf/4-Figure2-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9290" y="1403210"/>
              <a:ext cx="4449210" cy="3659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7092875" y="4977033"/>
              <a:ext cx="4370414" cy="6845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Каллустың қалыптасуы мен өсуі (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a, b</a:t>
              </a:r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endParaRPr lang="en-US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және геммогенездің 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c,d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жүруі 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 rot="16200000">
              <a:off x="6131717" y="3765025"/>
              <a:ext cx="192232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https://d3i71xaburhd42.cloudfront.net/</a:t>
              </a: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95978" y="1056432"/>
            <a:ext cx="4454342" cy="91366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Каллусогенезге әсер </a:t>
            </a:r>
            <a:r>
              <a:rPr lang="kk-K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ететін факторлар 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97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932871" y="864176"/>
            <a:ext cx="11037456" cy="5262979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>
                <a:solidFill>
                  <a:srgbClr val="006FC0"/>
                </a:solidFill>
              </a:rPr>
              <a:t>Қолданылған әдебиет тізімі: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800" dirty="0"/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kk-KZ" altLang="en-US" sz="1800" dirty="0"/>
              <a:t>Назаренко Л.В., Калашникова Е.А., Загорскина Н.В. Биотехнология. </a:t>
            </a:r>
            <a:r>
              <a:rPr lang="ru-RU" sz="1800" dirty="0"/>
              <a:t>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</a:t>
            </a:r>
            <a:r>
              <a:rPr lang="ru-RU" sz="1800" dirty="0" smtClean="0"/>
              <a:t>         </a:t>
            </a:r>
            <a:r>
              <a:rPr lang="kk-KZ" altLang="en-US" sz="1800" dirty="0" smtClean="0"/>
              <a:t> </a:t>
            </a:r>
            <a:r>
              <a:rPr lang="kk-KZ" altLang="en-US" sz="1800" dirty="0"/>
              <a:t>2020. -390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Загоскина Н.В., Назаренко Л.В. Основы биотехнологии.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2018. - 162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Калашникова Е.А Клеточная инженерия растений: учебник и практикум для вузов.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2020. - 333 с</a:t>
            </a:r>
            <a:r>
              <a:rPr lang="kk-KZ" sz="1800" dirty="0"/>
              <a:t>.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 smtClean="0">
                <a:solidFill>
                  <a:srgbClr val="006FC0"/>
                </a:solidFill>
                <a:ea typeface="Cambria" panose="02040503050406030204" pitchFamily="18" charset="0"/>
              </a:rPr>
              <a:t>Ғаламтор-ресурстары</a:t>
            </a:r>
            <a:r>
              <a:rPr lang="kk-KZ" altLang="en-US" sz="1800" b="1" dirty="0">
                <a:solidFill>
                  <a:srgbClr val="006FC0"/>
                </a:solidFill>
                <a:ea typeface="Cambria" panose="02040503050406030204" pitchFamily="18" charset="0"/>
              </a:rPr>
              <a:t>:</a:t>
            </a:r>
            <a:endParaRPr lang="en-US" altLang="en-US" sz="1800" b="1" dirty="0">
              <a:solidFill>
                <a:srgbClr val="006FC0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1800" dirty="0" smtClean="0"/>
              <a:t>researchgate.net</a:t>
            </a:r>
            <a:r>
              <a:rPr lang="kk-KZ" sz="1800" dirty="0" smtClean="0"/>
              <a:t>; </a:t>
            </a:r>
            <a:r>
              <a:rPr lang="en-US" sz="1800" dirty="0"/>
              <a:t>regnum.ru</a:t>
            </a:r>
            <a:r>
              <a:rPr lang="kk-KZ" sz="1800" dirty="0"/>
              <a:t>; </a:t>
            </a:r>
            <a:r>
              <a:rPr lang="en-US" sz="1800" dirty="0"/>
              <a:t>img.alicdn.com</a:t>
            </a:r>
            <a:r>
              <a:rPr lang="kk-KZ" sz="1800" dirty="0"/>
              <a:t>;  </a:t>
            </a:r>
            <a:r>
              <a:rPr lang="en-US" altLang="en-US" sz="1800" dirty="0" err="1" smtClean="0">
                <a:solidFill>
                  <a:srgbClr val="000000"/>
                </a:solidFill>
                <a:ea typeface="Cambria" panose="02040503050406030204" pitchFamily="18" charset="0"/>
              </a:rPr>
              <a:t>e</a:t>
            </a:r>
            <a:r>
              <a:rPr lang="en-US" sz="1800" dirty="0" err="1" smtClean="0"/>
              <a:t>libery</a:t>
            </a:r>
            <a:r>
              <a:rPr lang="ru-RU" sz="1800" dirty="0" smtClean="0"/>
              <a:t>;</a:t>
            </a:r>
            <a:r>
              <a:rPr lang="en-US" sz="1800" dirty="0" smtClean="0"/>
              <a:t> mosmetod.ru</a:t>
            </a:r>
            <a:r>
              <a:rPr lang="ru-RU" sz="1800" dirty="0" smtClean="0"/>
              <a:t>;</a:t>
            </a:r>
            <a:r>
              <a:rPr lang="en-US" sz="1800" dirty="0" smtClean="0"/>
              <a:t> www.mdpi.com</a:t>
            </a:r>
            <a:r>
              <a:rPr lang="ru-RU" sz="1800" dirty="0" smtClean="0"/>
              <a:t>; </a:t>
            </a:r>
            <a:r>
              <a:rPr lang="en-US" sz="1800" dirty="0" smtClean="0"/>
              <a:t>work.doklad.ru</a:t>
            </a:r>
            <a:r>
              <a:rPr lang="ru-RU" sz="1800" dirty="0" smtClean="0"/>
              <a:t>, </a:t>
            </a:r>
            <a:r>
              <a:rPr lang="en-US" sz="1800" dirty="0"/>
              <a:t>ourmarinespecies.com</a:t>
            </a:r>
            <a:r>
              <a:rPr lang="kk-KZ" sz="1800" dirty="0"/>
              <a:t>; </a:t>
            </a:r>
            <a:r>
              <a:rPr lang="en-US" sz="1800" dirty="0"/>
              <a:t>presens.de; encrypted-tbn0.gstatic.com</a:t>
            </a:r>
            <a:r>
              <a:rPr lang="kk-KZ" sz="1800" dirty="0"/>
              <a:t>;</a:t>
            </a:r>
            <a:r>
              <a:rPr lang="en-US" sz="1800" dirty="0"/>
              <a:t>static.inrae.fr</a:t>
            </a:r>
            <a:r>
              <a:rPr lang="kk-KZ" sz="1800" dirty="0"/>
              <a:t>; </a:t>
            </a:r>
            <a:r>
              <a:rPr lang="en-US" sz="1800" dirty="0"/>
              <a:t>pbs.twimg.com</a:t>
            </a:r>
            <a:r>
              <a:rPr lang="kk-KZ" sz="1800" dirty="0"/>
              <a:t>; </a:t>
            </a:r>
            <a:r>
              <a:rPr lang="en-US" sz="1800" dirty="0"/>
              <a:t>bio-rus.ru</a:t>
            </a:r>
            <a:r>
              <a:rPr lang="kk-KZ" sz="1800" dirty="0" smtClean="0"/>
              <a:t>., </a:t>
            </a:r>
            <a:r>
              <a:rPr lang="kk-KZ" sz="1800" dirty="0"/>
              <a:t>cdn.nplus1.ru; vitusltd.ru; avatars.mds.yandex.net; </a:t>
            </a:r>
            <a:r>
              <a:rPr lang="en-US" sz="1800" dirty="0"/>
              <a:t>gardenscientist.files.wordpress.com; </a:t>
            </a:r>
            <a:r>
              <a:rPr lang="kk-KZ" sz="1800" dirty="0"/>
              <a:t>bs.twimg.com; encryptedtbn0.gstatic.com; </a:t>
            </a:r>
            <a:r>
              <a:rPr lang="en-US" sz="1800" dirty="0"/>
              <a:t>d3i71xaburhd42.cloudfront.net</a:t>
            </a:r>
            <a:r>
              <a:rPr lang="kk-KZ" sz="1800" dirty="0"/>
              <a:t>;</a:t>
            </a:r>
            <a:r>
              <a:rPr lang="en-US" sz="1800" dirty="0"/>
              <a:t> b6b6c792283bd9b171a173998d8d490bea</a:t>
            </a:r>
            <a:r>
              <a:rPr lang="kk-KZ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097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319</Words>
  <Application>Microsoft Office PowerPoint</Application>
  <PresentationFormat>Широкоэкранный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Тема Office</vt:lpstr>
      <vt:lpstr>ӘЛ-ФАРАБИ АТЫНДАҒЫ ҚАЗАҚ ҰЛТТЫҚ УНИВЕРСИТЕТІ</vt:lpstr>
      <vt:lpstr>Тақырып: In vitro жағдайында өсімдіктердің каллустық ұлпаларды өсіру технологиялары.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Атабаева Маржан</dc:creator>
  <cp:lastModifiedBy>Пользователь Windows</cp:lastModifiedBy>
  <cp:revision>139</cp:revision>
  <dcterms:created xsi:type="dcterms:W3CDTF">2020-07-02T07:43:14Z</dcterms:created>
  <dcterms:modified xsi:type="dcterms:W3CDTF">2024-08-11T07:19:05Z</dcterms:modified>
</cp:coreProperties>
</file>